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300" r:id="rId4"/>
    <p:sldId id="299" r:id="rId5"/>
    <p:sldId id="291" r:id="rId6"/>
    <p:sldId id="296" r:id="rId7"/>
    <p:sldId id="304" r:id="rId8"/>
    <p:sldId id="301" r:id="rId9"/>
    <p:sldId id="285" r:id="rId10"/>
    <p:sldId id="297" r:id="rId11"/>
    <p:sldId id="298" r:id="rId12"/>
    <p:sldId id="284" r:id="rId13"/>
    <p:sldId id="294" r:id="rId14"/>
    <p:sldId id="302" r:id="rId15"/>
    <p:sldId id="288" r:id="rId16"/>
    <p:sldId id="303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8D84-8069-4477-BB35-D9354C45432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FF3F4-92BD-4E03-85BE-D71656653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328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8D84-8069-4477-BB35-D9354C45432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FF3F4-92BD-4E03-85BE-D71656653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711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8D84-8069-4477-BB35-D9354C45432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FF3F4-92BD-4E03-85BE-D71656653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756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8D84-8069-4477-BB35-D9354C45432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FF3F4-92BD-4E03-85BE-D71656653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25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8D84-8069-4477-BB35-D9354C45432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FF3F4-92BD-4E03-85BE-D71656653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65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8D84-8069-4477-BB35-D9354C45432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FF3F4-92BD-4E03-85BE-D71656653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58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8D84-8069-4477-BB35-D9354C45432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FF3F4-92BD-4E03-85BE-D71656653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3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8D84-8069-4477-BB35-D9354C45432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FF3F4-92BD-4E03-85BE-D71656653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886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8D84-8069-4477-BB35-D9354C45432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FF3F4-92BD-4E03-85BE-D71656653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700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8D84-8069-4477-BB35-D9354C45432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FF3F4-92BD-4E03-85BE-D71656653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82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8D84-8069-4477-BB35-D9354C45432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FF3F4-92BD-4E03-85BE-D71656653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32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18D84-8069-4477-BB35-D9354C45432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FF3F4-92BD-4E03-85BE-D71656653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55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4ege.ru/novosti-ege/4023-shkala-perevoda-ballov-ege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fml366.org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2448272"/>
          </a:xfrm>
        </p:spPr>
        <p:txBody>
          <a:bodyPr>
            <a:normAutofit fontScale="90000"/>
          </a:bodyPr>
          <a:lstStyle/>
          <a:p>
            <a:r>
              <a:rPr lang="ru-RU" sz="6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ЕГЭ </a:t>
            </a:r>
            <a:r>
              <a:rPr lang="ru-RU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– 202</a:t>
            </a:r>
            <a:r>
              <a:rPr lang="en-US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информация на основе данных на 23.11.2021)</a:t>
            </a:r>
            <a:r>
              <a:rPr lang="ru-RU" sz="6600" b="1" i="1" dirty="0"/>
              <a:t/>
            </a:r>
            <a:br>
              <a:rPr lang="ru-RU" sz="6600" b="1" i="1" dirty="0"/>
            </a:br>
            <a:endParaRPr lang="ru-RU" sz="27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301208"/>
            <a:ext cx="7270576" cy="108012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Трушова</a:t>
            </a:r>
            <a:r>
              <a:rPr lang="ru-RU" dirty="0">
                <a:solidFill>
                  <a:schemeClr val="tx1"/>
                </a:solidFill>
              </a:rPr>
              <a:t> Инна Ивановна</a:t>
            </a:r>
            <a:endParaRPr lang="ru-RU" dirty="0"/>
          </a:p>
          <a:p>
            <a:r>
              <a:rPr lang="ru-RU" dirty="0"/>
              <a:t>заместитель директора по учебно-воспитательной работе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60648"/>
            <a:ext cx="1331640" cy="13316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6F77FD-C3EC-4B40-96FD-3A59F28AFAF1}"/>
              </a:ext>
            </a:extLst>
          </p:cNvPr>
          <p:cNvSpPr txBox="1"/>
          <p:nvPr/>
        </p:nvSpPr>
        <p:spPr>
          <a:xfrm>
            <a:off x="1475656" y="83671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ГБОУ ФМЛ №366 Московского района Санкт-Петербурга</a:t>
            </a:r>
          </a:p>
        </p:txBody>
      </p:sp>
    </p:spTree>
    <p:extLst>
      <p:ext uri="{BB962C8B-B14F-4D97-AF65-F5344CB8AC3E}">
        <p14:creationId xmlns:p14="http://schemas.microsoft.com/office/powerpoint/2010/main" val="303999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4313" y="476672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/>
                </a:solidFill>
              </a:rPr>
              <a:t>Перечень дополнительных устройств, которыми разрешается пользоваться во время экзаменов по каждому предмету </a:t>
            </a:r>
            <a:r>
              <a:rPr lang="ru-RU" sz="2400" dirty="0" smtClean="0">
                <a:solidFill>
                  <a:schemeClr val="accent1"/>
                </a:solidFill>
              </a:rPr>
              <a:t>ЕГЭ</a:t>
            </a:r>
            <a:endParaRPr lang="ru-RU" sz="2400" dirty="0">
              <a:solidFill>
                <a:srgbClr val="4F81BD"/>
              </a:solidFill>
            </a:endParaRPr>
          </a:p>
          <a:p>
            <a:pPr algn="ctr"/>
            <a:r>
              <a:rPr lang="ru-RU" sz="2400" dirty="0" smtClean="0">
                <a:solidFill>
                  <a:srgbClr val="4F81BD"/>
                </a:solidFill>
              </a:rPr>
              <a:t>(информация прошлого ЕГЭ-2021)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5040" y="1700808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по математике </a:t>
            </a:r>
            <a:r>
              <a:rPr lang="ru-RU" dirty="0"/>
              <a:t>– линейка, не содержащая справочной информации </a:t>
            </a:r>
            <a:br>
              <a:rPr lang="ru-RU" dirty="0"/>
            </a:br>
            <a:r>
              <a:rPr lang="ru-RU" dirty="0"/>
              <a:t>(далее – линейка), для построения чертежей и рисунков</a:t>
            </a:r>
            <a:r>
              <a:rPr lang="ru-RU" dirty="0" smtClean="0"/>
              <a:t>;</a:t>
            </a:r>
          </a:p>
          <a:p>
            <a:pPr algn="ctr"/>
            <a:endParaRPr lang="ru-RU" dirty="0"/>
          </a:p>
          <a:p>
            <a:pPr algn="ctr"/>
            <a:r>
              <a:rPr lang="ru-RU" b="1" dirty="0"/>
              <a:t>по физике </a:t>
            </a:r>
            <a:r>
              <a:rPr lang="ru-RU" dirty="0"/>
              <a:t>– линейка для построения графиков, оптических и электрических схем; непрограммируемый калькулятор, обеспечивающий выполнение арифметических вычислений (сложение, вычитание, умножение, деление, извлечение корня) и вычисление тригонометрических функций (</a:t>
            </a:r>
            <a:r>
              <a:rPr lang="ru-RU" dirty="0" err="1"/>
              <a:t>sin</a:t>
            </a:r>
            <a:r>
              <a:rPr lang="ru-RU" dirty="0"/>
              <a:t>, </a:t>
            </a:r>
            <a:r>
              <a:rPr lang="ru-RU" dirty="0" err="1"/>
              <a:t>cos</a:t>
            </a:r>
            <a:r>
              <a:rPr lang="ru-RU" dirty="0"/>
              <a:t>, </a:t>
            </a:r>
            <a:r>
              <a:rPr lang="ru-RU" dirty="0" err="1"/>
              <a:t>tg</a:t>
            </a:r>
            <a:r>
              <a:rPr lang="ru-RU" dirty="0"/>
              <a:t>, </a:t>
            </a:r>
            <a:r>
              <a:rPr lang="ru-RU" dirty="0" err="1"/>
              <a:t>ctg</a:t>
            </a:r>
            <a:r>
              <a:rPr lang="ru-RU" dirty="0"/>
              <a:t>, </a:t>
            </a:r>
            <a:r>
              <a:rPr lang="ru-RU" dirty="0" err="1"/>
              <a:t>arcsin</a:t>
            </a:r>
            <a:r>
              <a:rPr lang="ru-RU" dirty="0"/>
              <a:t>, </a:t>
            </a:r>
            <a:r>
              <a:rPr lang="ru-RU" dirty="0" err="1"/>
              <a:t>arccos</a:t>
            </a:r>
            <a:r>
              <a:rPr lang="ru-RU" dirty="0"/>
              <a:t>, </a:t>
            </a:r>
            <a:r>
              <a:rPr lang="ru-RU" dirty="0" err="1"/>
              <a:t>arctg</a:t>
            </a:r>
            <a:r>
              <a:rPr lang="ru-RU" dirty="0"/>
              <a:t>), а также не осуществляющий функций средства связи, хранилища базы данных и не имеющий доступа к сетям передачи данных </a:t>
            </a:r>
            <a:br>
              <a:rPr lang="ru-RU" dirty="0"/>
            </a:br>
            <a:r>
              <a:rPr lang="ru-RU" dirty="0"/>
              <a:t>(в том числе к информационно-телекоммуникационной сети «Интернет») </a:t>
            </a:r>
            <a:br>
              <a:rPr lang="ru-RU" dirty="0"/>
            </a:br>
            <a:r>
              <a:rPr lang="ru-RU" dirty="0"/>
              <a:t>(далее – непрограммируемый калькулятор</a:t>
            </a:r>
            <a:r>
              <a:rPr lang="ru-RU" dirty="0" smtClean="0"/>
              <a:t>);</a:t>
            </a:r>
          </a:p>
          <a:p>
            <a:pPr algn="ctr"/>
            <a:endParaRPr lang="ru-RU" dirty="0"/>
          </a:p>
          <a:p>
            <a:pPr algn="ctr"/>
            <a:r>
              <a:rPr lang="ru-RU" b="1" dirty="0" smtClean="0"/>
              <a:t>по информатике и информационно-коммуникационным технологиям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(ИКТ) – компьютерная техника, не имеющая доступа к информационно-телекоммуникационной сети «Интернет»;</a:t>
            </a:r>
          </a:p>
        </p:txBody>
      </p:sp>
    </p:spTree>
    <p:extLst>
      <p:ext uri="{BB962C8B-B14F-4D97-AF65-F5344CB8AC3E}">
        <p14:creationId xmlns:p14="http://schemas.microsoft.com/office/powerpoint/2010/main" val="404786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8887" y="22169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chemeClr val="accent1"/>
                </a:solidFill>
              </a:rPr>
              <a:t>Перечень дополнительных устройств, которыми разрешается пользоваться во время экзаменов по каждому предмету </a:t>
            </a:r>
            <a:r>
              <a:rPr lang="ru-RU" sz="2400" dirty="0" smtClean="0">
                <a:solidFill>
                  <a:schemeClr val="accent1"/>
                </a:solidFill>
              </a:rPr>
              <a:t>ЕГЭ </a:t>
            </a:r>
            <a:r>
              <a:rPr lang="ru-RU" sz="2400" dirty="0" smtClean="0">
                <a:solidFill>
                  <a:srgbClr val="4F81BD"/>
                </a:solidFill>
              </a:rPr>
              <a:t>(</a:t>
            </a:r>
            <a:r>
              <a:rPr lang="ru-RU" sz="2400" dirty="0">
                <a:solidFill>
                  <a:srgbClr val="4F81BD"/>
                </a:solidFill>
              </a:rPr>
              <a:t>информация прошлого ЕГЭ-2021)</a:t>
            </a:r>
          </a:p>
          <a:p>
            <a:pPr algn="ctr"/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867" y="1772816"/>
            <a:ext cx="85689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по химии </a:t>
            </a:r>
            <a:r>
              <a:rPr lang="ru-RU" dirty="0" smtClean="0"/>
              <a:t>– непрограммируемый калькулятор; периодическая система химических элементов Д.И. Менделеева, таблица растворимости солей, кислот </a:t>
            </a:r>
            <a:br>
              <a:rPr lang="ru-RU" dirty="0" smtClean="0"/>
            </a:br>
            <a:r>
              <a:rPr lang="ru-RU" dirty="0" smtClean="0"/>
              <a:t>и оснований в воде, электрохимический ряд напряжений металлов;</a:t>
            </a:r>
          </a:p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по географ</a:t>
            </a:r>
            <a:r>
              <a:rPr lang="ru-RU" dirty="0" smtClean="0"/>
              <a:t>ии – линейка для измерения расстояний по топографической карте; транспортир, не содержащий справочной информации, для определения азимутов </a:t>
            </a:r>
            <a:br>
              <a:rPr lang="ru-RU" dirty="0" smtClean="0"/>
            </a:br>
            <a:r>
              <a:rPr lang="ru-RU" dirty="0" smtClean="0"/>
              <a:t>по топографической карте; непрограммируемый калькулятор;</a:t>
            </a:r>
          </a:p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по иностранным языкам </a:t>
            </a:r>
            <a:r>
              <a:rPr lang="ru-RU" dirty="0" smtClean="0"/>
              <a:t>– технические средства, обеспечивающие воспроизведение аудиозаписей, содержащихся на электронных носителях, </a:t>
            </a:r>
            <a:br>
              <a:rPr lang="ru-RU" dirty="0" smtClean="0"/>
            </a:br>
            <a:r>
              <a:rPr lang="ru-RU" dirty="0" smtClean="0"/>
              <a:t>для выполнения заданий раздела «</a:t>
            </a:r>
            <a:r>
              <a:rPr lang="ru-RU" dirty="0" err="1" smtClean="0"/>
              <a:t>Аудирование</a:t>
            </a:r>
            <a:r>
              <a:rPr lang="ru-RU" dirty="0" smtClean="0"/>
              <a:t>» КИМ ЕГЭ; компьютерная техника, не имеющая доступа к информационно-телекоммуникационной сети «Интернет»; </a:t>
            </a:r>
            <a:r>
              <a:rPr lang="ru-RU" dirty="0" err="1" smtClean="0"/>
              <a:t>аудиогарнитура</a:t>
            </a:r>
            <a:r>
              <a:rPr lang="ru-RU" dirty="0" smtClean="0"/>
              <a:t> для выполнения заданий раздела «Говорение» КИМ ЕГЭ.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787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9"/>
            <a:ext cx="7859216" cy="136815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0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Официальные результаты ЕГЭ </a:t>
            </a:r>
            <a:br>
              <a:rPr lang="ru-RU" sz="20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r>
              <a:rPr lang="ru-RU" sz="2000" dirty="0">
                <a:latin typeface="+mn-lt"/>
                <a:ea typeface="+mn-ea"/>
                <a:cs typeface="+mn-cs"/>
              </a:rPr>
              <a:t>выпускникам Санкт-Петербурга </a:t>
            </a:r>
            <a:r>
              <a:rPr lang="ru-RU" sz="2000" dirty="0" smtClean="0">
                <a:latin typeface="+mn-lt"/>
                <a:ea typeface="+mn-ea"/>
                <a:cs typeface="+mn-cs"/>
              </a:rPr>
              <a:t>можно </a:t>
            </a:r>
            <a:r>
              <a:rPr lang="ru-RU" sz="2000" dirty="0">
                <a:latin typeface="+mn-lt"/>
                <a:ea typeface="+mn-ea"/>
                <a:cs typeface="+mn-cs"/>
              </a:rPr>
              <a:t>узнать на информационном портале </a:t>
            </a:r>
            <a:r>
              <a:rPr lang="en-US" sz="2000" i="1" dirty="0">
                <a:solidFill>
                  <a:srgbClr val="1F497D">
                    <a:lumMod val="60000"/>
                    <a:lumOff val="40000"/>
                  </a:srgbClr>
                </a:solidFill>
                <a:ea typeface="+mn-ea"/>
                <a:cs typeface="+mn-cs"/>
              </a:rPr>
              <a:t>https://www.ege.spb.ru/</a:t>
            </a:r>
            <a:r>
              <a:rPr lang="ru-RU" sz="2000" i="1" dirty="0">
                <a:solidFill>
                  <a:srgbClr val="1F497D">
                    <a:lumMod val="60000"/>
                    <a:lumOff val="40000"/>
                  </a:srgbClr>
                </a:solidFill>
                <a:ea typeface="+mn-ea"/>
                <a:cs typeface="+mn-cs"/>
              </a:rPr>
              <a:t/>
            </a:r>
            <a:br>
              <a:rPr lang="ru-RU" sz="2000" i="1" dirty="0">
                <a:solidFill>
                  <a:srgbClr val="1F497D">
                    <a:lumMod val="60000"/>
                    <a:lumOff val="40000"/>
                  </a:srgbClr>
                </a:solidFill>
                <a:ea typeface="+mn-ea"/>
                <a:cs typeface="+mn-cs"/>
              </a:rPr>
            </a:br>
            <a:endParaRPr lang="ru-RU" sz="2000" dirty="0"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0" t="10707" r="19239" b="14688"/>
          <a:stretch/>
        </p:blipFill>
        <p:spPr bwMode="auto">
          <a:xfrm>
            <a:off x="1187624" y="1566932"/>
            <a:ext cx="6510042" cy="46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18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2592288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7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7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700" dirty="0">
                <a:solidFill>
                  <a:schemeClr val="accent1"/>
                </a:solidFill>
                <a:ea typeface="+mn-ea"/>
                <a:cs typeface="+mn-cs"/>
              </a:rPr>
              <a:t>О результатах ЕГЭ</a:t>
            </a:r>
            <a:r>
              <a:rPr lang="ru-RU" sz="27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7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7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7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700" dirty="0">
                <a:solidFill>
                  <a:prstClr val="black"/>
                </a:solidFill>
                <a:ea typeface="+mn-ea"/>
                <a:cs typeface="+mn-cs"/>
              </a:rPr>
              <a:t>С 2009 года результаты ЕГЭ не вносят в аттестат выпускника, поэтому нет официальной государственной системы перевода результата ЕГЭ в оценку </a:t>
            </a:r>
            <a:br>
              <a:rPr lang="ru-RU" sz="27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700" dirty="0">
                <a:solidFill>
                  <a:prstClr val="black"/>
                </a:solidFill>
                <a:ea typeface="+mn-ea"/>
                <a:cs typeface="+mn-cs"/>
              </a:rPr>
              <a:t>по школьной 5-тибальной шкале</a:t>
            </a:r>
            <a:r>
              <a:rPr lang="en-US" sz="24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24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922065"/>
            <a:ext cx="8640960" cy="24482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303030"/>
                </a:solidFill>
                <a:latin typeface="Lato"/>
              </a:rPr>
              <a:t> </a:t>
            </a:r>
            <a:endParaRPr lang="en-US" dirty="0">
              <a:solidFill>
                <a:srgbClr val="303030"/>
              </a:solidFill>
              <a:latin typeface="Lato"/>
            </a:endParaRPr>
          </a:p>
          <a:p>
            <a:pPr marL="0" indent="0" algn="ctr">
              <a:buNone/>
            </a:pPr>
            <a:r>
              <a:rPr lang="ru-RU" sz="2400" dirty="0"/>
              <a:t>Шкала перевода первичных баллов ЕГЭ по ссылке: </a:t>
            </a:r>
          </a:p>
          <a:p>
            <a:pPr marL="0" indent="0" algn="ctr">
              <a:buNone/>
            </a:pP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http://4ege.ru/novosti-ege/4023-shkala-perevoda-ballov-ege.html</a:t>
            </a:r>
            <a:endParaRPr lang="ru-RU" sz="20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074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656184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7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7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27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27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 smtClean="0">
                <a:solidFill>
                  <a:schemeClr val="accent1"/>
                </a:solidFill>
                <a:ea typeface="+mn-ea"/>
                <a:cs typeface="+mn-cs"/>
              </a:rPr>
              <a:t>О результатах ЕГЭ</a:t>
            </a:r>
            <a:r>
              <a:rPr lang="en-US" sz="2000" dirty="0" smtClean="0">
                <a:solidFill>
                  <a:schemeClr val="accent1"/>
                </a:solidFill>
                <a:ea typeface="+mn-ea"/>
                <a:cs typeface="+mn-cs"/>
              </a:rPr>
              <a:t/>
            </a:r>
            <a:br>
              <a:rPr lang="en-US" sz="2000" dirty="0" smtClean="0">
                <a:solidFill>
                  <a:schemeClr val="accent1"/>
                </a:solidFill>
                <a:ea typeface="+mn-ea"/>
                <a:cs typeface="+mn-cs"/>
              </a:rPr>
            </a:b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>Минимальные баллы в подведомственные образовательные учреждения </a:t>
            </a:r>
            <a:r>
              <a:rPr lang="ru-RU" sz="2000" dirty="0" err="1">
                <a:solidFill>
                  <a:prstClr val="black"/>
                </a:solidFill>
                <a:ea typeface="+mn-ea"/>
                <a:cs typeface="+mn-cs"/>
              </a:rPr>
              <a:t>Минобрнауки</a:t>
            </a: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>: </a:t>
            </a:r>
            <a:r>
              <a:rPr lang="en-US" sz="20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2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7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7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437112"/>
            <a:ext cx="8640960" cy="1152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prstClr val="black"/>
                </a:solidFill>
                <a:ea typeface="+mj-ea"/>
                <a:cs typeface="+mj-cs"/>
              </a:rPr>
              <a:t>Документ: Приказ </a:t>
            </a:r>
            <a:r>
              <a:rPr lang="ru-RU" sz="1800" dirty="0" err="1">
                <a:solidFill>
                  <a:prstClr val="black"/>
                </a:solidFill>
                <a:ea typeface="+mj-ea"/>
                <a:cs typeface="+mj-cs"/>
              </a:rPr>
              <a:t>Минобрнауки</a:t>
            </a:r>
            <a:r>
              <a:rPr lang="ru-RU" sz="1800" dirty="0">
                <a:solidFill>
                  <a:prstClr val="black"/>
                </a:solidFill>
                <a:ea typeface="+mj-ea"/>
                <a:cs typeface="+mj-cs"/>
              </a:rPr>
              <a:t> №713 от </a:t>
            </a:r>
            <a:r>
              <a:rPr lang="ru-RU" sz="1800" dirty="0" smtClean="0">
                <a:solidFill>
                  <a:prstClr val="black"/>
                </a:solidFill>
                <a:ea typeface="+mj-ea"/>
                <a:cs typeface="+mj-cs"/>
              </a:rPr>
              <a:t>05.08.2021</a:t>
            </a:r>
            <a:r>
              <a:rPr lang="ru-RU" dirty="0" smtClean="0">
                <a:solidFill>
                  <a:srgbClr val="303030"/>
                </a:solidFill>
                <a:latin typeface="Lato"/>
              </a:rPr>
              <a:t> </a:t>
            </a:r>
            <a:endParaRPr lang="en-US" dirty="0">
              <a:solidFill>
                <a:srgbClr val="303030"/>
              </a:solidFill>
              <a:latin typeface="Lato"/>
            </a:endParaRPr>
          </a:p>
          <a:p>
            <a:pPr marL="0" indent="0" algn="ctr">
              <a:buNone/>
            </a:pPr>
            <a:endParaRPr lang="en-US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425401"/>
              </p:ext>
            </p:extLst>
          </p:nvPr>
        </p:nvGraphicFramePr>
        <p:xfrm>
          <a:off x="1547664" y="1916832"/>
          <a:ext cx="6077585" cy="1892808"/>
        </p:xfrm>
        <a:graphic>
          <a:graphicData uri="http://schemas.openxmlformats.org/drawingml/2006/table">
            <a:tbl>
              <a:tblPr firstRow="1" firstCol="1" bandRow="1"/>
              <a:tblGrid>
                <a:gridCol w="3038475"/>
                <a:gridCol w="303911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j-ea"/>
                          <a:cs typeface="+mj-cs"/>
                        </a:rPr>
                        <a:t>→ Русский язык - 40 </a:t>
                      </a:r>
                      <a:b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j-ea"/>
                          <a:cs typeface="+mj-cs"/>
                        </a:rPr>
                      </a:b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j-ea"/>
                          <a:cs typeface="+mj-cs"/>
                        </a:rPr>
                        <a:t>→ Математика - 39 </a:t>
                      </a:r>
                      <a:b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j-ea"/>
                          <a:cs typeface="+mj-cs"/>
                        </a:rPr>
                      </a:b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j-ea"/>
                          <a:cs typeface="+mj-cs"/>
                        </a:rPr>
                        <a:t>→ Физика - 39 </a:t>
                      </a:r>
                      <a:b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j-ea"/>
                          <a:cs typeface="+mj-cs"/>
                        </a:rPr>
                      </a:b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j-ea"/>
                          <a:cs typeface="+mj-cs"/>
                        </a:rPr>
                        <a:t>→ Обществознание - 45 </a:t>
                      </a:r>
                      <a:b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j-ea"/>
                          <a:cs typeface="+mj-cs"/>
                        </a:rPr>
                      </a:b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j-ea"/>
                          <a:cs typeface="+mj-cs"/>
                        </a:rPr>
                        <a:t>→ История - 35 </a:t>
                      </a:r>
                      <a:b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j-ea"/>
                          <a:cs typeface="+mj-cs"/>
                        </a:rPr>
                      </a:b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j-ea"/>
                          <a:cs typeface="+mj-cs"/>
                        </a:rPr>
                        <a:t>→ Информатика - 44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j-ea"/>
                          <a:cs typeface="+mj-cs"/>
                        </a:rPr>
                        <a:t>→ Иностранный язык - 30 </a:t>
                      </a:r>
                      <a:b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j-ea"/>
                          <a:cs typeface="+mj-cs"/>
                        </a:rPr>
                      </a:b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j-ea"/>
                          <a:cs typeface="+mj-cs"/>
                        </a:rPr>
                        <a:t>→ Литература - 40 </a:t>
                      </a:r>
                      <a:b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j-ea"/>
                          <a:cs typeface="+mj-cs"/>
                        </a:rPr>
                      </a:b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j-ea"/>
                          <a:cs typeface="+mj-cs"/>
                        </a:rPr>
                        <a:t>→ Биология - 39 </a:t>
                      </a:r>
                      <a:b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j-ea"/>
                          <a:cs typeface="+mj-cs"/>
                        </a:rPr>
                      </a:b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j-ea"/>
                          <a:cs typeface="+mj-cs"/>
                        </a:rPr>
                        <a:t>→ География - 40 </a:t>
                      </a:r>
                      <a:b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j-ea"/>
                          <a:cs typeface="+mj-cs"/>
                        </a:rPr>
                      </a:b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j-ea"/>
                          <a:cs typeface="+mj-cs"/>
                        </a:rPr>
                        <a:t>→ Химия - 39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24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445624" cy="452804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/>
            </a:r>
            <a:br>
              <a:rPr lang="ru-RU" sz="2200" dirty="0"/>
            </a:br>
            <a:r>
              <a:rPr lang="ru-RU" sz="2700" dirty="0">
                <a:latin typeface="+mn-lt"/>
                <a:ea typeface="+mn-ea"/>
                <a:cs typeface="+mn-cs"/>
              </a:rPr>
              <a:t>О правилах проведения ЕГЭ </a:t>
            </a:r>
            <a:r>
              <a:rPr lang="ru-RU" sz="27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700" dirty="0" smtClean="0">
                <a:latin typeface="+mn-lt"/>
                <a:ea typeface="+mn-ea"/>
                <a:cs typeface="+mn-cs"/>
              </a:rPr>
              <a:t>на </a:t>
            </a:r>
            <a:r>
              <a:rPr lang="ru-RU" sz="2700" dirty="0">
                <a:latin typeface="+mn-lt"/>
                <a:ea typeface="+mn-ea"/>
                <a:cs typeface="+mn-cs"/>
              </a:rPr>
              <a:t>сайте лицея:</a:t>
            </a:r>
            <a:br>
              <a:rPr lang="ru-RU" sz="2700" dirty="0"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888826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http://fml366.org/uchenikam/gosudarstvennaya-itogovaya-attestatsiya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3" t="10897" r="24789" b="7135"/>
          <a:stretch/>
        </p:blipFill>
        <p:spPr bwMode="auto">
          <a:xfrm>
            <a:off x="1581992" y="1556792"/>
            <a:ext cx="5737253" cy="515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1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6672"/>
            <a:ext cx="871296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Объявление</a:t>
            </a:r>
          </a:p>
          <a:p>
            <a:pPr algn="ctr"/>
            <a:r>
              <a:rPr lang="ru-RU" dirty="0" smtClean="0"/>
              <a:t>Уважаемые </a:t>
            </a:r>
            <a:r>
              <a:rPr lang="ru-RU" dirty="0"/>
              <a:t>родители!</a:t>
            </a:r>
          </a:p>
          <a:p>
            <a:pPr algn="ctr"/>
            <a:endParaRPr lang="ru-RU" dirty="0"/>
          </a:p>
          <a:p>
            <a:pPr algn="ctr"/>
            <a:r>
              <a:rPr lang="ru-RU" b="1" dirty="0"/>
              <a:t>30 Ноября в 19:00 по московскому времени состоится бесплатный </a:t>
            </a:r>
            <a:r>
              <a:rPr lang="ru-RU" b="1" dirty="0" err="1"/>
              <a:t>вебинар</a:t>
            </a:r>
            <a:r>
              <a:rPr lang="ru-RU" dirty="0"/>
              <a:t>, </a:t>
            </a:r>
            <a:endParaRPr lang="ru-RU" dirty="0" smtClean="0"/>
          </a:p>
          <a:p>
            <a:pPr algn="ctr"/>
            <a:r>
              <a:rPr lang="ru-RU" dirty="0" smtClean="0"/>
              <a:t>на </a:t>
            </a:r>
            <a:r>
              <a:rPr lang="ru-RU" dirty="0"/>
              <a:t>котором член экзаменационной комиссии разъяснит порядок проведения и сдачи ОГЭ и ЕГЭ в 2022 году, </a:t>
            </a:r>
            <a:endParaRPr lang="ru-RU" dirty="0" smtClean="0"/>
          </a:p>
          <a:p>
            <a:pPr algn="ctr"/>
            <a:r>
              <a:rPr lang="ru-RU" dirty="0" smtClean="0"/>
              <a:t>а </a:t>
            </a:r>
            <a:r>
              <a:rPr lang="ru-RU" dirty="0"/>
              <a:t>также  ответит на все вопросы родителей и поделится наиболее эффективными способами подготовки к </a:t>
            </a:r>
            <a:r>
              <a:rPr lang="ru-RU" dirty="0" smtClean="0"/>
              <a:t>экзаменам</a:t>
            </a:r>
            <a:endParaRPr lang="ru-RU" dirty="0"/>
          </a:p>
          <a:p>
            <a:endParaRPr lang="ru-RU" dirty="0"/>
          </a:p>
          <a:p>
            <a:r>
              <a:rPr lang="ru-RU" u="sng" dirty="0"/>
              <a:t>Список тем, которые будут обсуждаться на </a:t>
            </a:r>
            <a:r>
              <a:rPr lang="ru-RU" u="sng" dirty="0" err="1"/>
              <a:t>вебинаре</a:t>
            </a:r>
            <a:r>
              <a:rPr lang="ru-RU" dirty="0" smtClean="0"/>
              <a:t>: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 изменилась процедура поступления в вуз в 2022 году?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Отменят ли базовую математику и профильные предметы в 2022 году?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10 класс или колледж? Что лучше выбрать?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 подобрать будущую профессию для ребенка?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 эффективно подготовить выпускника к ОГЭ/ЕГЭ?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 выбрать нужные предметы для экзамена?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Какими ресурсами пользоваться для самостоятельной подготовки?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 замотивировать ребенка учиться самостоятельно?</a:t>
            </a:r>
          </a:p>
          <a:p>
            <a:endParaRPr lang="ru-RU" dirty="0" smtClean="0"/>
          </a:p>
          <a:p>
            <a:r>
              <a:rPr lang="ru-RU" dirty="0" smtClean="0"/>
              <a:t>Регистрация </a:t>
            </a:r>
            <a:r>
              <a:rPr lang="ru-RU" dirty="0"/>
              <a:t>на мероприятие проходит на сайте, указанном ниже до 29.11.2021. Количество мест ограничено</a:t>
            </a:r>
            <a:r>
              <a:rPr lang="ru-RU" dirty="0" smtClean="0"/>
              <a:t>.</a:t>
            </a:r>
            <a:endParaRPr lang="ru-RU" dirty="0"/>
          </a:p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https://fi-pi.ru/30-11</a:t>
            </a:r>
          </a:p>
        </p:txBody>
      </p:sp>
    </p:spTree>
    <p:extLst>
      <p:ext uri="{BB962C8B-B14F-4D97-AF65-F5344CB8AC3E}">
        <p14:creationId xmlns:p14="http://schemas.microsoft.com/office/powerpoint/2010/main" val="339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240360"/>
          </a:xfrm>
        </p:spPr>
        <p:txBody>
          <a:bodyPr>
            <a:normAutofit/>
          </a:bodyPr>
          <a:lstStyle/>
          <a:p>
            <a:pPr lvl="0"/>
            <a:r>
              <a:rPr lang="ru-RU" sz="2400" dirty="0">
                <a:solidFill>
                  <a:schemeClr val="accent1"/>
                </a:solidFill>
                <a:ea typeface="+mn-ea"/>
                <a:cs typeface="+mn-cs"/>
              </a:rPr>
              <a:t>Полезные ссылки</a:t>
            </a:r>
            <a:br>
              <a:rPr lang="ru-RU" sz="2400" dirty="0">
                <a:solidFill>
                  <a:schemeClr val="accent1"/>
                </a:solidFill>
                <a:ea typeface="+mn-ea"/>
                <a:cs typeface="+mn-cs"/>
              </a:rPr>
            </a:br>
            <a: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2000" i="1" dirty="0">
                <a:solidFill>
                  <a:prstClr val="black"/>
                </a:solidFill>
                <a:ea typeface="+mn-ea"/>
                <a:cs typeface="+mn-cs"/>
              </a:rPr>
              <a:t>www.fml366.org/uchenikam</a:t>
            </a:r>
            <a:r>
              <a:rPr lang="ru-RU" sz="2000" i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i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2000" i="1" dirty="0">
                <a:solidFill>
                  <a:prstClr val="black"/>
                </a:solidFill>
                <a:ea typeface="+mn-ea"/>
                <a:cs typeface="+mn-cs"/>
              </a:rPr>
              <a:t>www.fipi.ru</a:t>
            </a:r>
            <a:r>
              <a:rPr lang="ru-RU" sz="2000" i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i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2000" i="1" dirty="0">
                <a:solidFill>
                  <a:prstClr val="black"/>
                </a:solidFill>
                <a:ea typeface="+mn-ea"/>
                <a:cs typeface="+mn-cs"/>
              </a:rPr>
              <a:t>www.ege.spb.ru</a:t>
            </a:r>
            <a:r>
              <a:rPr lang="ru-RU" sz="2000" i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i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2000" i="1" dirty="0">
                <a:solidFill>
                  <a:prstClr val="black"/>
                </a:solidFill>
                <a:ea typeface="+mn-ea"/>
                <a:cs typeface="+mn-cs"/>
              </a:rPr>
              <a:t>www.ege.edu.ru</a:t>
            </a:r>
            <a:r>
              <a:rPr lang="ru-RU" sz="2000" i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i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2000" i="1" dirty="0" smtClean="0">
                <a:solidFill>
                  <a:prstClr val="black"/>
                </a:solidFill>
                <a:ea typeface="+mn-ea"/>
                <a:cs typeface="+mn-cs"/>
              </a:rPr>
              <a:t>k-obr.spb.ru</a:t>
            </a:r>
            <a:r>
              <a:rPr lang="ru-RU" sz="2000" i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i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2000" i="1" dirty="0" smtClean="0">
                <a:solidFill>
                  <a:prstClr val="black"/>
                </a:solidFill>
                <a:ea typeface="+mn-ea"/>
                <a:cs typeface="+mn-cs"/>
              </a:rPr>
              <a:t>obrnadzor.gov.ru</a:t>
            </a:r>
            <a:endParaRPr lang="ru-RU" sz="2000" i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95232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400" dirty="0">
                <a:solidFill>
                  <a:srgbClr val="4F81BD"/>
                </a:solidFill>
                <a:ea typeface="+mj-ea"/>
                <a:cs typeface="+mj-cs"/>
              </a:rPr>
              <a:t>Контакты</a:t>
            </a:r>
          </a:p>
          <a:p>
            <a:pPr marL="0" lvl="0" indent="0" algn="ctr">
              <a:buNone/>
            </a:pPr>
            <a:endParaRPr lang="ru-RU" sz="20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sz="2000" i="1" dirty="0">
                <a:solidFill>
                  <a:prstClr val="black"/>
                </a:solidFill>
              </a:rPr>
              <a:t>«Горячая линия» ФМЛ 366     +7 (812) 388-87-49</a:t>
            </a:r>
          </a:p>
          <a:p>
            <a:pPr marL="0" lvl="0" indent="0" algn="ctr">
              <a:buNone/>
            </a:pPr>
            <a:r>
              <a:rPr lang="ru-RU" sz="2000" i="1" dirty="0">
                <a:solidFill>
                  <a:prstClr val="black"/>
                </a:solidFill>
              </a:rPr>
              <a:t>Телефон доверия ЕГЭ     +7 (495) 104-68-38</a:t>
            </a:r>
            <a:br>
              <a:rPr lang="ru-RU" sz="2000" i="1" dirty="0">
                <a:solidFill>
                  <a:prstClr val="black"/>
                </a:solidFill>
              </a:rPr>
            </a:br>
            <a:r>
              <a:rPr lang="ru-RU" sz="2000" i="1" dirty="0">
                <a:solidFill>
                  <a:prstClr val="black"/>
                </a:solidFill>
              </a:rPr>
              <a:t>«Горячая линия» Рособрнадзора     +7 (495) 984-89-19</a:t>
            </a:r>
            <a:br>
              <a:rPr lang="ru-RU" sz="2000" i="1" dirty="0">
                <a:solidFill>
                  <a:prstClr val="black"/>
                </a:solidFill>
              </a:rPr>
            </a:br>
            <a:r>
              <a:rPr lang="ru-RU" sz="2000" i="1" dirty="0">
                <a:solidFill>
                  <a:prstClr val="black"/>
                </a:solidFill>
              </a:rPr>
              <a:t>Телефоны «горячей линии» по вопросам ЕГЭ в Санкт-Петербурге: </a:t>
            </a:r>
          </a:p>
          <a:p>
            <a:pPr marL="0" lvl="0" indent="0" algn="ctr">
              <a:buNone/>
            </a:pPr>
            <a:r>
              <a:rPr lang="ru-RU" sz="2000" i="1" dirty="0">
                <a:solidFill>
                  <a:prstClr val="black"/>
                </a:solidFill>
              </a:rPr>
              <a:t>576-18-76, 576-34-40</a:t>
            </a:r>
          </a:p>
          <a:p>
            <a:pPr marL="0" lvl="0" indent="0" algn="ctr">
              <a:spcBef>
                <a:spcPct val="0"/>
              </a:spcBef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44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B80042F-3DED-4668-A7BF-80718543940C}"/>
              </a:ext>
            </a:extLst>
          </p:cNvPr>
          <p:cNvSpPr txBox="1"/>
          <p:nvPr/>
        </p:nvSpPr>
        <p:spPr>
          <a:xfrm>
            <a:off x="899592" y="6006479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/>
              <a:t>Ссылка на сайт ФИПИ:  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https://fipi.ru/ege</a:t>
            </a:r>
            <a:endParaRPr lang="ru-RU" sz="20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8D5AC253-925B-4BE3-AB2A-4FC373559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696" t="11078" r="6957" b="28564"/>
          <a:stretch/>
        </p:blipFill>
        <p:spPr>
          <a:xfrm>
            <a:off x="435231" y="2259143"/>
            <a:ext cx="8417551" cy="33843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5303EE2-9B01-4F11-A44B-BACD6732E1C7}"/>
              </a:ext>
            </a:extLst>
          </p:cNvPr>
          <p:cNvSpPr txBox="1"/>
          <p:nvPr/>
        </p:nvSpPr>
        <p:spPr>
          <a:xfrm>
            <a:off x="899592" y="389856"/>
            <a:ext cx="74888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Единый государственный экзамен </a:t>
            </a:r>
            <a:r>
              <a:rPr lang="ru-RU" sz="2400" dirty="0"/>
              <a:t>(ЕГЭ) — </a:t>
            </a:r>
            <a:br>
              <a:rPr lang="ru-RU" sz="2400" dirty="0"/>
            </a:br>
            <a:r>
              <a:rPr lang="ru-RU" sz="2400" dirty="0"/>
              <a:t>это форма государственной итоговой аттестации (ГИА) </a:t>
            </a:r>
            <a:br>
              <a:rPr lang="ru-RU" sz="2400" dirty="0"/>
            </a:br>
            <a:r>
              <a:rPr lang="ru-RU" sz="2400" dirty="0"/>
              <a:t>по образовательным программам среднего 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62060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B80042F-3DED-4668-A7BF-80718543940C}"/>
              </a:ext>
            </a:extLst>
          </p:cNvPr>
          <p:cNvSpPr txBox="1"/>
          <p:nvPr/>
        </p:nvSpPr>
        <p:spPr>
          <a:xfrm>
            <a:off x="899592" y="6006479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i="1" dirty="0" smtClean="0"/>
          </a:p>
          <a:p>
            <a:pPr algn="ctr"/>
            <a:r>
              <a:rPr lang="ru-RU" sz="1600" i="1" dirty="0" smtClean="0"/>
              <a:t>Ссылка </a:t>
            </a:r>
            <a:r>
              <a:rPr lang="ru-RU" sz="1600" i="1" dirty="0"/>
              <a:t>на сайт ФИПИ:   </a:t>
            </a:r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https://fipi.ru/ege</a:t>
            </a:r>
            <a:endParaRPr lang="ru-RU" sz="1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5303EE2-9B01-4F11-A44B-BACD6732E1C7}"/>
              </a:ext>
            </a:extLst>
          </p:cNvPr>
          <p:cNvSpPr txBox="1"/>
          <p:nvPr/>
        </p:nvSpPr>
        <p:spPr>
          <a:xfrm>
            <a:off x="1043607" y="260648"/>
            <a:ext cx="7488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4F81BD"/>
                </a:solidFill>
              </a:rPr>
              <a:t>Открытый </a:t>
            </a:r>
            <a:r>
              <a:rPr lang="ru-RU" sz="2400" dirty="0">
                <a:solidFill>
                  <a:srgbClr val="4F81BD"/>
                </a:solidFill>
              </a:rPr>
              <a:t>банк заданий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0" t="6302" r="20604" b="10202"/>
          <a:stretch/>
        </p:blipFill>
        <p:spPr bwMode="auto">
          <a:xfrm>
            <a:off x="1403648" y="1124744"/>
            <a:ext cx="5688632" cy="444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1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B80042F-3DED-4668-A7BF-80718543940C}"/>
              </a:ext>
            </a:extLst>
          </p:cNvPr>
          <p:cNvSpPr txBox="1"/>
          <p:nvPr/>
        </p:nvSpPr>
        <p:spPr>
          <a:xfrm>
            <a:off x="899592" y="6006479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i="1" dirty="0" smtClean="0"/>
          </a:p>
          <a:p>
            <a:pPr algn="ctr"/>
            <a:r>
              <a:rPr lang="ru-RU" sz="1600" i="1" dirty="0" smtClean="0"/>
              <a:t>Ссылка </a:t>
            </a:r>
            <a:r>
              <a:rPr lang="ru-RU" sz="1600" i="1" dirty="0"/>
              <a:t>на сайт ФИПИ:   </a:t>
            </a:r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https://fipi.ru/ege</a:t>
            </a:r>
            <a:endParaRPr lang="ru-RU" sz="1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5303EE2-9B01-4F11-A44B-BACD6732E1C7}"/>
              </a:ext>
            </a:extLst>
          </p:cNvPr>
          <p:cNvSpPr txBox="1"/>
          <p:nvPr/>
        </p:nvSpPr>
        <p:spPr>
          <a:xfrm>
            <a:off x="971600" y="388278"/>
            <a:ext cx="7488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4F81BD"/>
                </a:solidFill>
                <a:latin typeface="+mj-lt"/>
              </a:rPr>
              <a:t>ЕГЭ проводится по 15 учебным предметам:</a:t>
            </a:r>
            <a:br>
              <a:rPr lang="ru-RU" sz="2200" dirty="0">
                <a:solidFill>
                  <a:srgbClr val="4F81BD"/>
                </a:solidFill>
                <a:latin typeface="+mj-lt"/>
              </a:rPr>
            </a:br>
            <a:endParaRPr lang="ru-RU" sz="2200" dirty="0">
              <a:solidFill>
                <a:srgbClr val="4F81BD"/>
              </a:solidFill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318867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dirty="0">
              <a:solidFill>
                <a:srgbClr val="000000"/>
              </a:solidFill>
              <a:latin typeface="Futura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0000"/>
                </a:solidFill>
                <a:latin typeface="Futura"/>
              </a:rPr>
              <a:t>Для </a:t>
            </a:r>
            <a:r>
              <a:rPr lang="ru-RU" dirty="0">
                <a:solidFill>
                  <a:srgbClr val="000000"/>
                </a:solidFill>
                <a:latin typeface="Futura"/>
              </a:rPr>
              <a:t>получения аттестата выпускники текущего года сдают обязательные предметы — </a:t>
            </a:r>
            <a:r>
              <a:rPr lang="ru-RU" dirty="0">
                <a:solidFill>
                  <a:srgbClr val="FF0000"/>
                </a:solidFill>
                <a:latin typeface="Futura"/>
              </a:rPr>
              <a:t>русский язык и </a:t>
            </a:r>
            <a:r>
              <a:rPr lang="ru-RU" dirty="0" smtClean="0">
                <a:solidFill>
                  <a:srgbClr val="FF0000"/>
                </a:solidFill>
                <a:latin typeface="Futura"/>
              </a:rPr>
              <a:t>математику</a:t>
            </a:r>
            <a:r>
              <a:rPr lang="ru-RU" dirty="0" smtClean="0">
                <a:solidFill>
                  <a:srgbClr val="000000"/>
                </a:solidFill>
                <a:latin typeface="Futura"/>
              </a:rPr>
              <a:t> </a:t>
            </a:r>
            <a:endParaRPr lang="en-US" dirty="0" smtClean="0">
              <a:solidFill>
                <a:srgbClr val="000000"/>
              </a:solidFill>
              <a:latin typeface="Futura"/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000000"/>
              </a:solidFill>
              <a:latin typeface="Futura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0000"/>
                </a:solidFill>
                <a:latin typeface="Futura"/>
              </a:rPr>
              <a:t>Другие </a:t>
            </a:r>
            <a:r>
              <a:rPr lang="ru-RU" dirty="0">
                <a:solidFill>
                  <a:srgbClr val="000000"/>
                </a:solidFill>
                <a:latin typeface="Futura"/>
              </a:rPr>
              <a:t>предметы ЕГЭ участники сдают на добровольной </a:t>
            </a:r>
            <a:r>
              <a:rPr lang="ru-RU" dirty="0" smtClean="0">
                <a:solidFill>
                  <a:srgbClr val="000000"/>
                </a:solidFill>
                <a:latin typeface="Futura"/>
              </a:rPr>
              <a:t>основе</a:t>
            </a:r>
          </a:p>
          <a:p>
            <a:pPr marL="0" indent="0" algn="ctr">
              <a:buNone/>
            </a:pPr>
            <a:endParaRPr lang="ru-RU" dirty="0">
              <a:solidFill>
                <a:srgbClr val="000000"/>
              </a:solidFill>
              <a:latin typeface="Futura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0000"/>
                </a:solidFill>
                <a:latin typeface="Futura"/>
              </a:rPr>
              <a:t>По данным на 23.11.2021 ученики 11-х классов ФМЛ № 366 заполнили: </a:t>
            </a:r>
          </a:p>
          <a:p>
            <a:r>
              <a:rPr lang="ru-RU" dirty="0" smtClean="0">
                <a:solidFill>
                  <a:srgbClr val="000000"/>
                </a:solidFill>
                <a:latin typeface="Futura"/>
              </a:rPr>
              <a:t>согласие на обработку персональных данных</a:t>
            </a:r>
          </a:p>
          <a:p>
            <a:r>
              <a:rPr lang="ru-RU" dirty="0" smtClean="0">
                <a:solidFill>
                  <a:srgbClr val="000000"/>
                </a:solidFill>
                <a:latin typeface="Futura"/>
              </a:rPr>
              <a:t>заявление на ЕГЭ</a:t>
            </a:r>
          </a:p>
          <a:p>
            <a:r>
              <a:rPr lang="ru-RU" dirty="0" smtClean="0">
                <a:solidFill>
                  <a:srgbClr val="000000"/>
                </a:solidFill>
                <a:latin typeface="Futura"/>
              </a:rPr>
              <a:t>заявление на сочинение</a:t>
            </a:r>
          </a:p>
          <a:p>
            <a:r>
              <a:rPr lang="ru-RU" dirty="0" smtClean="0">
                <a:solidFill>
                  <a:srgbClr val="000000"/>
                </a:solidFill>
                <a:latin typeface="Futura"/>
              </a:rPr>
              <a:t>памятку для проведения сочинения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717832"/>
              </p:ext>
            </p:extLst>
          </p:nvPr>
        </p:nvGraphicFramePr>
        <p:xfrm>
          <a:off x="1677222" y="980728"/>
          <a:ext cx="6077585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3038475"/>
                <a:gridCol w="3039110"/>
              </a:tblGrid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500" kern="1200">
                          <a:solidFill>
                            <a:srgbClr val="000000"/>
                          </a:solidFill>
                          <a:effectLst/>
                          <a:latin typeface="Futura"/>
                          <a:ea typeface="+mn-ea"/>
                          <a:cs typeface="+mn-cs"/>
                        </a:rPr>
                        <a:t>Русский язык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500" kern="1200">
                          <a:solidFill>
                            <a:srgbClr val="000000"/>
                          </a:solidFill>
                          <a:effectLst/>
                          <a:latin typeface="Futura"/>
                          <a:ea typeface="+mn-ea"/>
                          <a:cs typeface="+mn-cs"/>
                        </a:rPr>
                        <a:t>Математика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500" kern="1200">
                          <a:solidFill>
                            <a:srgbClr val="000000"/>
                          </a:solidFill>
                          <a:effectLst/>
                          <a:latin typeface="Futura"/>
                          <a:ea typeface="+mn-ea"/>
                          <a:cs typeface="+mn-cs"/>
                        </a:rPr>
                        <a:t>Физика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500" kern="1200">
                          <a:solidFill>
                            <a:srgbClr val="000000"/>
                          </a:solidFill>
                          <a:effectLst/>
                          <a:latin typeface="Futura"/>
                          <a:ea typeface="+mn-ea"/>
                          <a:cs typeface="+mn-cs"/>
                        </a:rPr>
                        <a:t>Химия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500" kern="1200">
                          <a:solidFill>
                            <a:srgbClr val="000000"/>
                          </a:solidFill>
                          <a:effectLst/>
                          <a:latin typeface="Futura"/>
                          <a:ea typeface="+mn-ea"/>
                          <a:cs typeface="+mn-cs"/>
                        </a:rPr>
                        <a:t>История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500" kern="1200">
                          <a:solidFill>
                            <a:srgbClr val="000000"/>
                          </a:solidFill>
                          <a:effectLst/>
                          <a:latin typeface="Futura"/>
                          <a:ea typeface="+mn-ea"/>
                          <a:cs typeface="+mn-cs"/>
                        </a:rPr>
                        <a:t>Обществознание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500" kern="1200">
                          <a:solidFill>
                            <a:srgbClr val="000000"/>
                          </a:solidFill>
                          <a:effectLst/>
                          <a:latin typeface="Futura"/>
                          <a:ea typeface="+mn-ea"/>
                          <a:cs typeface="+mn-cs"/>
                        </a:rPr>
                        <a:t>Информатика и ИКТ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500" kern="1200">
                          <a:solidFill>
                            <a:srgbClr val="000000"/>
                          </a:solidFill>
                          <a:effectLst/>
                          <a:latin typeface="Futura"/>
                          <a:ea typeface="+mn-ea"/>
                          <a:cs typeface="+mn-cs"/>
                        </a:rPr>
                        <a:t>Биология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Futura"/>
                          <a:ea typeface="+mn-ea"/>
                          <a:cs typeface="+mn-cs"/>
                        </a:rPr>
                        <a:t>География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Futura"/>
                          <a:ea typeface="+mn-ea"/>
                          <a:cs typeface="+mn-cs"/>
                        </a:rPr>
                        <a:t>Английский язык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Futura"/>
                          <a:ea typeface="+mn-ea"/>
                          <a:cs typeface="+mn-cs"/>
                        </a:rPr>
                        <a:t>Немецкий язык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Futura"/>
                          <a:ea typeface="+mn-ea"/>
                          <a:cs typeface="+mn-cs"/>
                        </a:rPr>
                        <a:t>Французский язык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Futura"/>
                          <a:ea typeface="+mn-ea"/>
                          <a:cs typeface="+mn-cs"/>
                        </a:rPr>
                        <a:t>Испанский язык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Futura"/>
                          <a:ea typeface="+mn-ea"/>
                          <a:cs typeface="+mn-cs"/>
                        </a:rPr>
                        <a:t>Китайский язык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Futura"/>
                          <a:ea typeface="+mn-ea"/>
                          <a:cs typeface="+mn-cs"/>
                        </a:rPr>
                        <a:t>Литература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96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BCDF9B-830E-46DA-BCCC-BDF8A3029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1"/>
                </a:solidFill>
              </a:rPr>
              <a:t/>
            </a:r>
            <a:br>
              <a:rPr lang="ru-RU" sz="2700" b="1" dirty="0" smtClean="0">
                <a:solidFill>
                  <a:schemeClr val="accent1"/>
                </a:solidFill>
              </a:rPr>
            </a:br>
            <a:r>
              <a:rPr lang="ru-RU" sz="3600" b="1" dirty="0" smtClean="0">
                <a:solidFill>
                  <a:schemeClr val="accent1"/>
                </a:solidFill>
              </a:rPr>
              <a:t> 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2400" dirty="0" smtClean="0">
                <a:solidFill>
                  <a:srgbClr val="4F81BD"/>
                </a:solidFill>
                <a:ea typeface="+mn-ea"/>
                <a:cs typeface="+mn-cs"/>
              </a:rPr>
              <a:t>Допуск </a:t>
            </a:r>
            <a:r>
              <a:rPr lang="ru-RU" sz="2400" dirty="0">
                <a:solidFill>
                  <a:srgbClr val="4F81BD"/>
                </a:solidFill>
                <a:ea typeface="+mn-ea"/>
                <a:cs typeface="+mn-cs"/>
              </a:rPr>
              <a:t>выпускников к государственной итоговой аттестации:</a:t>
            </a:r>
            <a:br>
              <a:rPr lang="ru-RU" sz="2400" dirty="0">
                <a:solidFill>
                  <a:srgbClr val="4F81BD"/>
                </a:solidFill>
                <a:ea typeface="+mn-ea"/>
                <a:cs typeface="+mn-cs"/>
              </a:rPr>
            </a:br>
            <a:r>
              <a:rPr lang="ru-RU" sz="2700" dirty="0" smtClean="0">
                <a:latin typeface="+mn-lt"/>
                <a:ea typeface="+mn-ea"/>
                <a:cs typeface="+mn-cs"/>
              </a:rPr>
              <a:t/>
            </a:r>
            <a:br>
              <a:rPr lang="ru-RU" sz="2700" dirty="0" smtClean="0">
                <a:latin typeface="+mn-lt"/>
                <a:ea typeface="+mn-ea"/>
                <a:cs typeface="+mn-cs"/>
              </a:rPr>
            </a:br>
            <a:r>
              <a:rPr lang="ru-RU" sz="2700" dirty="0" smtClean="0">
                <a:latin typeface="+mn-lt"/>
                <a:ea typeface="+mn-ea"/>
                <a:cs typeface="+mn-cs"/>
              </a:rPr>
              <a:t>-зачет по итоговому сочинению</a:t>
            </a:r>
            <a:br>
              <a:rPr lang="ru-RU" sz="2700" dirty="0" smtClean="0">
                <a:latin typeface="+mn-lt"/>
                <a:ea typeface="+mn-ea"/>
                <a:cs typeface="+mn-cs"/>
              </a:rPr>
            </a:br>
            <a:r>
              <a:rPr lang="ru-RU" sz="2700" dirty="0" smtClean="0">
                <a:latin typeface="+mn-lt"/>
                <a:ea typeface="+mn-ea"/>
                <a:cs typeface="+mn-cs"/>
              </a:rPr>
              <a:t/>
            </a:r>
            <a:br>
              <a:rPr lang="ru-RU" sz="2700" dirty="0" smtClean="0">
                <a:latin typeface="+mn-lt"/>
                <a:ea typeface="+mn-ea"/>
                <a:cs typeface="+mn-cs"/>
              </a:rPr>
            </a:br>
            <a:r>
              <a:rPr lang="ru-RU" sz="2700" dirty="0" smtClean="0">
                <a:latin typeface="+mn-lt"/>
                <a:ea typeface="+mn-ea"/>
                <a:cs typeface="+mn-cs"/>
              </a:rPr>
              <a:t>-годовые отметки по всем предметам не ниже «3»</a:t>
            </a:r>
            <a:br>
              <a:rPr lang="ru-RU" sz="2700" dirty="0" smtClean="0">
                <a:latin typeface="+mn-lt"/>
                <a:ea typeface="+mn-ea"/>
                <a:cs typeface="+mn-cs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AF4CB7-5804-48A4-9558-EA1EC0094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708920"/>
            <a:ext cx="8208912" cy="3816424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1 декабря (среда) 2021 года – </a:t>
            </a:r>
          </a:p>
          <a:p>
            <a:pPr marL="0" indent="0" algn="ctr">
              <a:buNone/>
            </a:pPr>
            <a:r>
              <a:rPr lang="ru-RU" sz="4400" dirty="0">
                <a:solidFill>
                  <a:srgbClr val="FF0000"/>
                </a:solidFill>
                <a:ea typeface="+mj-ea"/>
                <a:cs typeface="+mj-cs"/>
              </a:rPr>
              <a:t>и</a:t>
            </a:r>
            <a:r>
              <a:rPr lang="ru-RU" sz="4400" dirty="0" smtClean="0">
                <a:solidFill>
                  <a:srgbClr val="FF0000"/>
                </a:solidFill>
                <a:ea typeface="+mj-ea"/>
                <a:cs typeface="+mj-cs"/>
              </a:rPr>
              <a:t>тоговое сочинение</a:t>
            </a:r>
            <a:endParaRPr lang="en-US" sz="4400" dirty="0" smtClean="0">
              <a:solidFill>
                <a:srgbClr val="FF0000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FF0000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rgbClr val="FF0000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</a:rPr>
              <a:t>В 2021/22 учебном году объявлены следующие пять открытых тематических направлений итогового сочинения, а также комментарии к ним: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</a:rPr>
              <a:t>1. Человек путешествующий: дорога в жизни человека. 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</a:rPr>
              <a:t>2. Цивилизация и технологии — спасение, вызов или трагедия? 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</a:rPr>
              <a:t>3. Преступление и наказание — вечная тема. 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</a:rPr>
              <a:t>4. Книга (музыка, спектакль, фильм) — про меня. 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</a:rPr>
              <a:t>5. Кому на Руси жить хорошо? — вопрос гражданина.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49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980728"/>
            <a:ext cx="81369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Документы Комитета по образованию Правительства Санкт-Петербурга см. на сайте лицея: 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fml366.org</a:t>
            </a:r>
            <a:r>
              <a:rPr lang="ru-RU" sz="2000" dirty="0" smtClean="0"/>
              <a:t>  -  </a:t>
            </a:r>
            <a:r>
              <a:rPr lang="ru-RU" sz="2000" dirty="0" smtClean="0">
                <a:solidFill>
                  <a:srgbClr val="FF0000"/>
                </a:solidFill>
              </a:rPr>
              <a:t>ГИА-2022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Последние документы: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 smtClean="0"/>
              <a:t>Распоряжение Комитета по образованию от 10.11.2021 №3043-р «О проведении итогового сочинения (изложения) в Санкт-Петербурге в 2021-2022 году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>
                <a:solidFill>
                  <a:prstClr val="black"/>
                </a:solidFill>
              </a:rPr>
              <a:t>Распоряжение Комитета по образованию от 10.11.2021 №</a:t>
            </a:r>
            <a:r>
              <a:rPr lang="ru-RU" sz="2000" dirty="0" smtClean="0">
                <a:solidFill>
                  <a:prstClr val="black"/>
                </a:solidFill>
              </a:rPr>
              <a:t>3042-р «Об утверждении порядка итогового сочинения (изложения) в Санкт-Петербурге»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312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980728"/>
            <a:ext cx="81369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sz="2000" dirty="0"/>
              <a:t>Итоговое сочинение (изложение) как допуск к ГИА – бессрочно. </a:t>
            </a:r>
          </a:p>
          <a:p>
            <a:pPr algn="just"/>
            <a:r>
              <a:rPr lang="en-US" sz="2000" dirty="0"/>
              <a:t>  </a:t>
            </a:r>
            <a:r>
              <a:rPr lang="ru-RU" sz="2000" dirty="0"/>
              <a:t>Итоговое сочинение в случае представления его при приеме на обучение по программам </a:t>
            </a:r>
            <a:r>
              <a:rPr lang="ru-RU" sz="2000" dirty="0" err="1"/>
              <a:t>бакалавриата</a:t>
            </a:r>
            <a:r>
              <a:rPr lang="ru-RU" sz="2000" dirty="0"/>
              <a:t> и программам </a:t>
            </a:r>
            <a:r>
              <a:rPr lang="ru-RU" sz="2000" dirty="0" err="1"/>
              <a:t>специалитета</a:t>
            </a:r>
            <a:r>
              <a:rPr lang="ru-RU" sz="2000" dirty="0"/>
              <a:t> действительно в течение четырех лет, следующих за годом написания такого сочинения. </a:t>
            </a:r>
            <a:endParaRPr lang="en-US" sz="2000" dirty="0"/>
          </a:p>
          <a:p>
            <a:pPr algn="just"/>
            <a:r>
              <a:rPr lang="en-US" sz="2000" dirty="0"/>
              <a:t>  </a:t>
            </a:r>
            <a:r>
              <a:rPr lang="ru-RU" sz="2000" dirty="0"/>
              <a:t>Темы итогового сочинения и образы оригиналов бланков итогового сочинения участников доступны образовательным организациям высшего образования через ФИС</a:t>
            </a:r>
            <a:r>
              <a:rPr lang="en-US" sz="2000" dirty="0"/>
              <a:t>*</a:t>
            </a:r>
            <a:r>
              <a:rPr lang="ru-RU" sz="2000" dirty="0"/>
              <a:t>. </a:t>
            </a:r>
            <a:endParaRPr lang="en-US" sz="2000" dirty="0"/>
          </a:p>
          <a:p>
            <a:pPr algn="just"/>
            <a:r>
              <a:rPr lang="en-US" sz="2000" dirty="0"/>
              <a:t>  </a:t>
            </a:r>
            <a:r>
              <a:rPr lang="ru-RU" sz="2000" dirty="0"/>
              <a:t>В соответствии с пунктом 33 Порядка приема в вузы при приеме на обучение по программам </a:t>
            </a:r>
            <a:r>
              <a:rPr lang="ru-RU" sz="2000" dirty="0" err="1"/>
              <a:t>бакалавриата</a:t>
            </a:r>
            <a:r>
              <a:rPr lang="ru-RU" sz="2000" dirty="0"/>
              <a:t>, программам </a:t>
            </a:r>
            <a:r>
              <a:rPr lang="ru-RU" sz="2000" dirty="0" err="1"/>
              <a:t>специалитета</a:t>
            </a:r>
            <a:r>
              <a:rPr lang="ru-RU" sz="2000" dirty="0"/>
              <a:t> организация высшего образования может начислять баллы за оценку, выставленную организацией высшего образования по результатам проверки итогового сочинения, являющегося условием допуска к ГИА.</a:t>
            </a:r>
            <a:endParaRPr lang="en-US" sz="2000" dirty="0"/>
          </a:p>
          <a:p>
            <a:endParaRPr lang="en-US" sz="2000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en-US" sz="1400" dirty="0" smtClean="0">
                <a:solidFill>
                  <a:srgbClr val="000000"/>
                </a:solidFill>
                <a:latin typeface="Times New Roman"/>
              </a:rPr>
              <a:t>* </a:t>
            </a:r>
            <a:r>
              <a:rPr lang="ru-RU" sz="1400" dirty="0"/>
              <a:t>Федеральная информационная система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образования, и приема граждан в образовательные организации для получения</a:t>
            </a:r>
            <a:r>
              <a:rPr lang="en-US" sz="1400" dirty="0"/>
              <a:t> </a:t>
            </a:r>
            <a:r>
              <a:rPr lang="ru-RU" sz="1400" dirty="0"/>
              <a:t>среднего профессионального и высшего образования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3" y="118373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chemeClr val="accent1"/>
                </a:solidFill>
              </a:rPr>
              <a:t>C</a:t>
            </a:r>
            <a:r>
              <a:rPr lang="ru-RU" sz="2400" dirty="0">
                <a:solidFill>
                  <a:schemeClr val="accent1"/>
                </a:solidFill>
              </a:rPr>
              <a:t>рок действия итогового сочинения и предоставление итогового сочинения в вузы в качестве индивидуального достижения </a:t>
            </a:r>
          </a:p>
        </p:txBody>
      </p:sp>
    </p:spTree>
    <p:extLst>
      <p:ext uri="{BB962C8B-B14F-4D97-AF65-F5344CB8AC3E}">
        <p14:creationId xmlns:p14="http://schemas.microsoft.com/office/powerpoint/2010/main" val="137232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4"/>
            <a:ext cx="864096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ru-RU" sz="2400" dirty="0">
                <a:solidFill>
                  <a:schemeClr val="accent1"/>
                </a:solidFill>
              </a:rPr>
              <a:t>В день проведения ИС-11 (1.12.21) проводится инструктаж</a:t>
            </a: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ru-RU" altLang="ru-RU" sz="2800" b="1" dirty="0" smtClean="0"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ru-RU" sz="2400" b="1" dirty="0"/>
              <a:t>1 часть инструктажа участников (выдача бланков) </a:t>
            </a:r>
            <a:r>
              <a:rPr lang="ru-RU" altLang="ru-RU" sz="2400" b="1" dirty="0" smtClean="0"/>
              <a:t>до </a:t>
            </a:r>
            <a:r>
              <a:rPr lang="ru-RU" altLang="ru-RU" sz="2400" b="1" dirty="0"/>
              <a:t>10:00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ru-RU" sz="2400" b="1" dirty="0"/>
              <a:t>2 часть инструктажа (ознакомление с  темами</a:t>
            </a:r>
            <a:r>
              <a:rPr lang="ru-RU" altLang="ru-RU" sz="2400" b="1" dirty="0" smtClean="0"/>
              <a:t>) после 10:00</a:t>
            </a:r>
            <a:endParaRPr lang="ru-RU" alt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67944" y="4581128"/>
            <a:ext cx="4869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Продолжительность сочинения </a:t>
            </a:r>
            <a:r>
              <a:rPr lang="ru-RU" u="sng" dirty="0" smtClean="0"/>
              <a:t>3 часа 55 минут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31391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80" y="3573016"/>
            <a:ext cx="8229600" cy="2772308"/>
          </a:xfrm>
        </p:spPr>
        <p:txBody>
          <a:bodyPr>
            <a:noAutofit/>
          </a:bodyPr>
          <a:lstStyle/>
          <a:p>
            <a:pPr fontAlgn="base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1800" dirty="0">
                <a:latin typeface="+mn-lt"/>
                <a:ea typeface="+mn-ea"/>
                <a:cs typeface="+mn-cs"/>
              </a:rPr>
              <a:t>Перечень дополнительных устройств, которыми разрешается пользоваться во время экзаменов по каждому предмету ЕГЭ, ежегодно утверждается приказом </a:t>
            </a:r>
            <a:r>
              <a:rPr lang="ru-RU" sz="1800" dirty="0" err="1">
                <a:latin typeface="+mn-lt"/>
                <a:ea typeface="+mn-ea"/>
                <a:cs typeface="+mn-cs"/>
              </a:rPr>
              <a:t>Минобрнауки</a:t>
            </a:r>
            <a:r>
              <a:rPr lang="ru-RU" sz="1800" dirty="0">
                <a:latin typeface="+mn-lt"/>
                <a:ea typeface="+mn-ea"/>
                <a:cs typeface="+mn-cs"/>
              </a:rPr>
              <a:t> </a:t>
            </a:r>
            <a:r>
              <a:rPr lang="ru-RU" sz="1800" dirty="0" smtClean="0">
                <a:latin typeface="+mn-lt"/>
                <a:ea typeface="+mn-ea"/>
                <a:cs typeface="+mn-cs"/>
              </a:rPr>
              <a:t>России</a:t>
            </a:r>
            <a:r>
              <a:rPr lang="ru-RU" sz="2400" dirty="0">
                <a:latin typeface="+mn-lt"/>
                <a:ea typeface="+mn-ea"/>
                <a:cs typeface="+mn-cs"/>
              </a:rPr>
              <a:t/>
            </a:r>
            <a:br>
              <a:rPr lang="ru-RU" sz="2400" dirty="0">
                <a:latin typeface="+mn-lt"/>
                <a:ea typeface="+mn-ea"/>
                <a:cs typeface="+mn-cs"/>
              </a:rPr>
            </a:br>
            <a:r>
              <a:rPr lang="ru-RU" sz="2000" i="1" dirty="0">
                <a:latin typeface="+mn-lt"/>
                <a:ea typeface="+mn-ea"/>
                <a:cs typeface="+mn-cs"/>
              </a:rPr>
              <a:t>См. на официальном портале по ссылке: </a:t>
            </a:r>
            <a:br>
              <a:rPr lang="ru-RU" sz="2000" i="1" dirty="0">
                <a:latin typeface="+mn-lt"/>
                <a:ea typeface="+mn-ea"/>
                <a:cs typeface="+mn-cs"/>
              </a:rPr>
            </a:b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http://ege.edu.ru/ru/classes-11/preparation/rules_procedures/chpege/</a:t>
            </a:r>
            <a:r>
              <a:rPr lang="ru-RU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</a:br>
            <a:endParaRPr lang="ru-RU" sz="2000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1728192"/>
          </a:xfrm>
        </p:spPr>
        <p:txBody>
          <a:bodyPr>
            <a:normAutofit fontScale="92500" lnSpcReduction="10000"/>
          </a:bodyPr>
          <a:lstStyle/>
          <a:p>
            <a:pPr marL="0" indent="0" algn="ctr" fontAlgn="base">
              <a:spcAft>
                <a:spcPts val="1000"/>
              </a:spcAft>
              <a:buNone/>
            </a:pPr>
            <a:r>
              <a:rPr lang="ru-RU" sz="7200" b="1" dirty="0">
                <a:ea typeface="Calibri"/>
                <a:cs typeface="Times New Roman"/>
              </a:rPr>
              <a:t> </a:t>
            </a:r>
            <a:r>
              <a:rPr lang="ru-RU" sz="2600" dirty="0">
                <a:solidFill>
                  <a:srgbClr val="FF0000"/>
                </a:solidFill>
              </a:rPr>
              <a:t>Работы оформляются черной </a:t>
            </a:r>
            <a:r>
              <a:rPr lang="ru-RU" sz="2600" dirty="0" err="1">
                <a:solidFill>
                  <a:srgbClr val="FF0000"/>
                </a:solidFill>
              </a:rPr>
              <a:t>гелевой</a:t>
            </a:r>
            <a:r>
              <a:rPr lang="ru-RU" sz="2600" dirty="0">
                <a:solidFill>
                  <a:srgbClr val="FF0000"/>
                </a:solidFill>
              </a:rPr>
              <a:t> ручкой</a:t>
            </a:r>
          </a:p>
          <a:p>
            <a:pPr marL="0" indent="0" algn="ctr" fontAlgn="base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dirty="0">
                <a:solidFill>
                  <a:srgbClr val="FF0000"/>
                </a:solidFill>
              </a:rPr>
              <a:t>Допуск на </a:t>
            </a:r>
            <a:r>
              <a:rPr lang="ru-RU" sz="2600" dirty="0" smtClean="0">
                <a:solidFill>
                  <a:srgbClr val="FF0000"/>
                </a:solidFill>
              </a:rPr>
              <a:t>ИС при </a:t>
            </a:r>
            <a:r>
              <a:rPr lang="ru-RU" sz="2600" dirty="0">
                <a:solidFill>
                  <a:srgbClr val="FF0000"/>
                </a:solidFill>
              </a:rPr>
              <a:t>наличии паспорта!</a:t>
            </a:r>
          </a:p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E6A7BBE-AAD3-454B-B919-E25A03DEFEA7}"/>
              </a:ext>
            </a:extLst>
          </p:cNvPr>
          <p:cNvSpPr txBox="1"/>
          <p:nvPr/>
        </p:nvSpPr>
        <p:spPr>
          <a:xfrm>
            <a:off x="1691680" y="497451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20000"/>
              </a:spcBef>
            </a:pPr>
            <a:r>
              <a:rPr lang="ru-RU" sz="2400" dirty="0">
                <a:solidFill>
                  <a:schemeClr val="accent1"/>
                </a:solidFill>
              </a:rPr>
              <a:t>Правила, обязательные для участников </a:t>
            </a:r>
            <a:r>
              <a:rPr lang="ru-RU" sz="2400" dirty="0" smtClean="0">
                <a:solidFill>
                  <a:schemeClr val="accent1"/>
                </a:solidFill>
              </a:rPr>
              <a:t>И</a:t>
            </a:r>
            <a:r>
              <a:rPr lang="en-US" sz="2400" dirty="0" smtClean="0">
                <a:solidFill>
                  <a:schemeClr val="accent1"/>
                </a:solidFill>
              </a:rPr>
              <a:t>C-11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7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714</Words>
  <Application>Microsoft Office PowerPoint</Application>
  <PresentationFormat>Экран (4:3)</PresentationFormat>
  <Paragraphs>123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ЕГЭ – 2022 (информация на основе данных на 23.11.2021) </vt:lpstr>
      <vt:lpstr>Презентация PowerPoint</vt:lpstr>
      <vt:lpstr>Презентация PowerPoint</vt:lpstr>
      <vt:lpstr>Презентация PowerPoint</vt:lpstr>
      <vt:lpstr>   Допуск выпускников к государственной итоговой аттестации:  -зачет по итоговому сочинению  -годовые отметки по всем предметам не ниже «3»  </vt:lpstr>
      <vt:lpstr>Презентация PowerPoint</vt:lpstr>
      <vt:lpstr>Презентация PowerPoint</vt:lpstr>
      <vt:lpstr>Презентация PowerPoint</vt:lpstr>
      <vt:lpstr>Перечень дополнительных устройств, которыми разрешается пользоваться во время экзаменов по каждому предмету ЕГЭ, ежегодно утверждается приказом Минобрнауки России См. на официальном портале по ссылке:  http://ege.edu.ru/ru/classes-11/preparation/rules_procedures/chpege/ </vt:lpstr>
      <vt:lpstr>Презентация PowerPoint</vt:lpstr>
      <vt:lpstr>Презентация PowerPoint</vt:lpstr>
      <vt:lpstr>Официальные результаты ЕГЭ  выпускникам Санкт-Петербурга можно узнать на информационном портале https://www.ege.spb.ru/ </vt:lpstr>
      <vt:lpstr> О результатах ЕГЭ  С 2009 года результаты ЕГЭ не вносят в аттестат выпускника, поэтому нет официальной государственной системы перевода результата ЕГЭ в оценку  по школьной 5-тибальной шкале  </vt:lpstr>
      <vt:lpstr>  О результатах ЕГЭ  Минимальные баллы в подведомственные образовательные учреждения Минобрнауки:    </vt:lpstr>
      <vt:lpstr> О правилах проведения ЕГЭ  на сайте лицея:  </vt:lpstr>
      <vt:lpstr>Презентация PowerPoint</vt:lpstr>
      <vt:lpstr>Полезные ссылки  www.fml366.org/uchenikam www.fipi.ru www.ege.spb.ru www.ege.edu.ru k-obr.spb.ru obrnadzor.gov.ru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OXY</dc:creator>
  <cp:lastModifiedBy>Трушова Инна Ивановна</cp:lastModifiedBy>
  <cp:revision>130</cp:revision>
  <cp:lastPrinted>2018-10-22T08:04:28Z</cp:lastPrinted>
  <dcterms:created xsi:type="dcterms:W3CDTF">2018-10-11T19:46:47Z</dcterms:created>
  <dcterms:modified xsi:type="dcterms:W3CDTF">2021-11-26T07:44:03Z</dcterms:modified>
</cp:coreProperties>
</file>